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6" r:id="rId3"/>
    <p:sldId id="257" r:id="rId4"/>
    <p:sldId id="259" r:id="rId5"/>
    <p:sldId id="258" r:id="rId6"/>
    <p:sldId id="261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236077-DC39-4A51-A254-0EE29D73CE4B}" type="datetimeFigureOut">
              <a:rPr lang="ru-RU" smtClean="0"/>
              <a:pPr/>
              <a:t>01.01.2009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E0E449-70B6-455C-ABA1-A2760F8E1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.to/_sR0DA" TargetMode="External"/><Relationship Id="rId3" Type="http://schemas.openxmlformats.org/officeDocument/2006/relationships/hyperlink" Target="http://u.to/asR0DA" TargetMode="External"/><Relationship Id="rId7" Type="http://schemas.openxmlformats.org/officeDocument/2006/relationships/hyperlink" Target="http://u.to/w8R0DA" TargetMode="External"/><Relationship Id="rId2" Type="http://schemas.openxmlformats.org/officeDocument/2006/relationships/hyperlink" Target="http://u.to/j8R0D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.to/TcR0DA" TargetMode="External"/><Relationship Id="rId5" Type="http://schemas.openxmlformats.org/officeDocument/2006/relationships/hyperlink" Target="http://u.to/X8R0DA" TargetMode="External"/><Relationship Id="rId4" Type="http://schemas.openxmlformats.org/officeDocument/2006/relationships/hyperlink" Target="http://u.to/sMR0D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80928"/>
          </a:xfrm>
        </p:spPr>
        <p:txBody>
          <a:bodyPr>
            <a:normAutofit lnSpcReduction="10000"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Оценивание.</a:t>
            </a:r>
            <a:endParaRPr lang="ru-RU" sz="5400" dirty="0">
              <a:solidFill>
                <a:srgbClr val="FF0000"/>
              </a:solidFill>
            </a:endParaRPr>
          </a:p>
          <a:p>
            <a:endParaRPr lang="ru-RU" sz="54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Учитель </a:t>
            </a:r>
            <a:r>
              <a:rPr lang="en-US" sz="2000" dirty="0" smtClean="0">
                <a:solidFill>
                  <a:srgbClr val="FF0000"/>
                </a:solidFill>
              </a:rPr>
              <a:t>I </a:t>
            </a:r>
            <a:r>
              <a:rPr lang="ru-RU" sz="2000" dirty="0" smtClean="0">
                <a:solidFill>
                  <a:srgbClr val="FF0000"/>
                </a:solidFill>
              </a:rPr>
              <a:t>кв. категории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МБОУ «Гимназия №6»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Приволжского района г. Казани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Каргальцева И.А.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Мониторинг успеваемости и качества учебной деятельности.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80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Предметом оценивания являются задания, при помощи которых учащиеся решают коммуникативную задачу.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Оценивание выполненного задания основывается на Критериях, составленных на базе Критериев оценивания устной и письменной части ЕГЭ.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363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Каким образом работает система?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 сайте (в </a:t>
            </a:r>
            <a:r>
              <a:rPr lang="ru-RU" dirty="0" err="1" smtClean="0"/>
              <a:t>гугл</a:t>
            </a:r>
            <a:r>
              <a:rPr lang="ru-RU" dirty="0" smtClean="0"/>
              <a:t> документе), доступ к которому имеют участники образовательного процесса определенной группы, выкладывается информация о том, какой материал будет оценен. Например,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5500420"/>
              </p:ext>
            </p:extLst>
          </p:nvPr>
        </p:nvGraphicFramePr>
        <p:xfrm>
          <a:off x="1331640" y="3573016"/>
          <a:ext cx="6819900" cy="2967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9900"/>
              </a:tblGrid>
              <a:tr h="57785">
                <a:tc>
                  <a:txBody>
                    <a:bodyPr/>
                    <a:lstStyle/>
                    <a:p>
                      <a:r>
                        <a:rPr lang="en-US" dirty="0" smtClean="0"/>
                        <a:t>Module</a:t>
                      </a:r>
                      <a:r>
                        <a:rPr lang="en-US" baseline="0" dirty="0" smtClean="0"/>
                        <a:t> 1</a:t>
                      </a:r>
                      <a:endParaRPr lang="ru-RU" dirty="0"/>
                    </a:p>
                  </a:txBody>
                  <a:tcPr marL="68580" marR="68580" marT="0" marB="0"/>
                </a:tc>
              </a:tr>
              <a:tr h="57785">
                <a:tc>
                  <a:txBody>
                    <a:bodyPr/>
                    <a:lstStyle/>
                    <a:p>
                      <a:r>
                        <a:rPr lang="en-US" dirty="0" smtClean="0"/>
                        <a:t>Speaking</a:t>
                      </a:r>
                      <a:endParaRPr lang="ru-RU" dirty="0"/>
                    </a:p>
                  </a:txBody>
                  <a:tcPr marL="68580" marR="68580" marT="0" marB="0"/>
                </a:tc>
              </a:tr>
              <a:tr h="577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>
                          <a:effectLst/>
                          <a:latin typeface="Calibri" pitchFamily="34" charset="0"/>
                        </a:rPr>
                        <a:t>1.talk </a:t>
                      </a:r>
                      <a:r>
                        <a:rPr lang="en-US" sz="1600" dirty="0">
                          <a:effectLst/>
                          <a:latin typeface="Calibri" pitchFamily="34" charset="0"/>
                        </a:rPr>
                        <a:t>about jobs &amp; job qualities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7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>
                          <a:effectLst/>
                          <a:latin typeface="Calibri" pitchFamily="34" charset="0"/>
                        </a:rPr>
                        <a:t>2.</a:t>
                      </a:r>
                      <a:r>
                        <a:rPr lang="ru-RU" sz="1600" dirty="0" err="1" smtClean="0">
                          <a:effectLst/>
                          <a:latin typeface="Calibri" pitchFamily="34" charset="0"/>
                        </a:rPr>
                        <a:t>talk</a:t>
                      </a:r>
                      <a:r>
                        <a:rPr lang="ru-RU" sz="1600" dirty="0" smtClean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about</a:t>
                      </a:r>
                      <a:r>
                        <a:rPr lang="ru-RU" sz="1600" dirty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hobbies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7810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>
                          <a:effectLst/>
                          <a:latin typeface="Calibri" pitchFamily="34" charset="0"/>
                        </a:rPr>
                        <a:t>3.compare </a:t>
                      </a:r>
                      <a:r>
                        <a:rPr lang="en-US" sz="1600" dirty="0">
                          <a:effectLst/>
                          <a:latin typeface="Calibri" pitchFamily="34" charset="0"/>
                        </a:rPr>
                        <a:t>jobs university students do in the USA &amp; their country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7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>
                          <a:effectLst/>
                          <a:latin typeface="Calibri" pitchFamily="34" charset="0"/>
                        </a:rPr>
                        <a:t>4.</a:t>
                      </a:r>
                      <a:r>
                        <a:rPr lang="ru-RU" sz="1600" dirty="0" err="1" smtClean="0">
                          <a:effectLst/>
                          <a:latin typeface="Calibri" pitchFamily="34" charset="0"/>
                        </a:rPr>
                        <a:t>have</a:t>
                      </a:r>
                      <a:r>
                        <a:rPr lang="ru-RU" sz="1600" dirty="0" smtClean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Calibri" pitchFamily="34" charset="0"/>
                        </a:rPr>
                        <a:t>a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job</a:t>
                      </a:r>
                      <a:r>
                        <a:rPr lang="ru-RU" sz="1600" dirty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interview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7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>
                          <a:effectLst/>
                          <a:latin typeface="Calibri" pitchFamily="34" charset="0"/>
                        </a:rPr>
                        <a:t>5.talk </a:t>
                      </a:r>
                      <a:r>
                        <a:rPr lang="en-US" sz="1600" dirty="0">
                          <a:effectLst/>
                          <a:latin typeface="Calibri" pitchFamily="34" charset="0"/>
                        </a:rPr>
                        <a:t>about how to get a job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7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>
                          <a:effectLst/>
                          <a:latin typeface="Calibri" pitchFamily="34" charset="0"/>
                        </a:rPr>
                        <a:t>6.</a:t>
                      </a:r>
                      <a:r>
                        <a:rPr lang="ru-RU" sz="1600" dirty="0" err="1" smtClean="0">
                          <a:effectLst/>
                          <a:latin typeface="Calibri" pitchFamily="34" charset="0"/>
                        </a:rPr>
                        <a:t>ask</a:t>
                      </a:r>
                      <a:r>
                        <a:rPr lang="ru-RU" sz="1600" dirty="0" smtClean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for</a:t>
                      </a:r>
                      <a:r>
                        <a:rPr lang="ru-RU" sz="1600" dirty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personal</a:t>
                      </a:r>
                      <a:r>
                        <a:rPr lang="ru-RU" sz="1600" dirty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details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7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>
                          <a:effectLst/>
                          <a:latin typeface="Calibri" pitchFamily="34" charset="0"/>
                        </a:rPr>
                        <a:t>7.</a:t>
                      </a:r>
                      <a:r>
                        <a:rPr lang="ru-RU" sz="1600" dirty="0" err="1" smtClean="0">
                          <a:effectLst/>
                          <a:latin typeface="Calibri" pitchFamily="34" charset="0"/>
                        </a:rPr>
                        <a:t>talk</a:t>
                      </a:r>
                      <a:r>
                        <a:rPr lang="ru-RU" sz="1600" dirty="0" smtClean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about</a:t>
                      </a:r>
                      <a:r>
                        <a:rPr lang="ru-RU" sz="1600" dirty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student</a:t>
                      </a:r>
                      <a:r>
                        <a:rPr lang="ru-RU" sz="1600" dirty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pitchFamily="34" charset="0"/>
                        </a:rPr>
                        <a:t>jobs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7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>
                          <a:effectLst/>
                          <a:latin typeface="Calibri" pitchFamily="34" charset="0"/>
                        </a:rPr>
                        <a:t>8.talk </a:t>
                      </a:r>
                      <a:r>
                        <a:rPr lang="en-US" sz="1600" dirty="0">
                          <a:effectLst/>
                          <a:latin typeface="Calibri" pitchFamily="34" charset="0"/>
                        </a:rPr>
                        <a:t>about and decide on future careers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2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Segoe U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89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868958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Учащиеся знакомятся с Критериями оценивания </a:t>
            </a:r>
            <a:r>
              <a:rPr lang="ru-RU" sz="2400" dirty="0" smtClean="0"/>
              <a:t>деятельности</a:t>
            </a:r>
            <a:r>
              <a:rPr lang="ru-RU" sz="2400" dirty="0"/>
              <a:t>. Например</a:t>
            </a:r>
            <a:r>
              <a:rPr lang="ru-RU" sz="2400" dirty="0" smtClean="0"/>
              <a:t>, </a:t>
            </a:r>
            <a:r>
              <a:rPr lang="en-US" sz="2400" dirty="0" smtClean="0"/>
              <a:t>Speaking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</p:nvPr>
        </p:nvGraphicFramePr>
        <p:xfrm>
          <a:off x="1403717" y="1442132"/>
          <a:ext cx="7050941" cy="46669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7276"/>
                <a:gridCol w="1617276"/>
                <a:gridCol w="1293730"/>
                <a:gridCol w="1228929"/>
                <a:gridCol w="1293730"/>
              </a:tblGrid>
              <a:tr h="415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Решение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коммуникативной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задачи (максимум 3 балла)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285" marR="492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Взаимодействие с собеседником (максимум 2 балла)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Лексическое оформление речи (максимум 2 балла)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Грамматическое оформление речи (максимум 2 балла) 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Фонетическое оформление речи (максимум 1 балл)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 anchor="ctr"/>
                </a:tc>
              </a:tr>
              <a:tr h="629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 БАЛЛА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Задание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выполнено полностью: цель общения достигнута; тема раскрыта в полном объёме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</a:tr>
              <a:tr h="1007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 БАЛЛА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Задание выполнено: цель  общения достигнута, НО тема раскрыта не в полном объёме (аспекты, указанные в задании, раскрыты не полностью).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 БАЛЛА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Демонстрирует хорошие навыки и умения речевого взаимодействия с  партнёром: умеет  начать, поддержать и закончить беседу; соблюдает очерёдность при обмене репликами; восстанавливает беседу в случае сбоя;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 БАЛЛА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Словарный запас участника богат, разнообразен и адекватен поставленной задаче. В речи участника возможны 1-2 негрубые ошибки, которые не влияют на понимание.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 БАЛЛА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Речь участника богата грамматическими конструкциями. В речи участника возможны 1-2 негрубые грамматические ошибки, которые не влияют на понимание.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</a:tr>
              <a:tr h="1259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 БАЛЛ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Задание выполнено частично: цель общения достигнута не полностью; тема раскрыта в ограниченном объёме (не все аспекты, указанные в задании, раскрыты).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 БАЛЛ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Демонстрирует несформированность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навыков и умения речевого взаимодействия с партнёром: умеет начать, но не стремится поддержать беседу и зависит от помощи со стороны собеседника; в большинстве случаев не соблюдает норм вежливости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 БАЛЛ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Словарный запас участника в основном соответствует поставленной задаче, однако имеются 3-4 лексические ошибки, которые не влияют на понимание высказывания.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 БАЛЛ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 речи участника присутствуют 3-4 грамматические ошибки, не затрудняющие понимания, или используются однообразные грамматические конструкции.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 БАЛЛ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 речи участника нет фонематических ошибок или участник допускает 1-2 фонетические ошибки, не затрудняющие понимание. Беглый темп речи.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</a:tr>
              <a:tr h="1259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 БАЛЛОВ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Коммуникативная задача не выполнена. Отказ от ответа или не выполнен ни один из пунктов.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 БАЛЛОВ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Отказ от выполнения задания. 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 БАЛЛОВ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 речи участника присутствуют многочисленные (5 и более) лексические ошибки, в том числе затрудняющие понимание. Словарного запаса не хватает для общения в соответствии с заданием.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 БАЛЛОВ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 речи участника присутствуют многочисленные (5 и более) грамматические ошибки, в том числе затрудняющие понимание.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0 БАЛЛОВ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Понимание речи участника затруднено из-за большого количества фонематических ошибок и более. 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85" marR="492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570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332656"/>
            <a:ext cx="7772400" cy="5687144"/>
          </a:xfrm>
        </p:spPr>
        <p:txBody>
          <a:bodyPr>
            <a:normAutofit/>
          </a:bodyPr>
          <a:lstStyle/>
          <a:p>
            <a:r>
              <a:rPr lang="ru-RU" dirty="0" smtClean="0"/>
              <a:t>Работы письменного раздела учащиеся сдают, предварительно проверив их, в соответствии с Критериями оценки письменной речи.</a:t>
            </a:r>
          </a:p>
          <a:p>
            <a:pPr marL="0" indent="0" algn="ctr">
              <a:buNone/>
            </a:pPr>
            <a:r>
              <a:rPr lang="ru-RU" dirty="0" smtClean="0"/>
              <a:t>При оценке итогового результата образовательного процесса, выделяем следующие уровни:</a:t>
            </a:r>
          </a:p>
          <a:p>
            <a:r>
              <a:rPr lang="ru-RU" dirty="0" smtClean="0"/>
              <a:t>1) Академический (владение знаниями по предмету)</a:t>
            </a:r>
          </a:p>
          <a:p>
            <a:r>
              <a:rPr lang="ru-RU" dirty="0" smtClean="0"/>
              <a:t>2) Лидерский (активность на уроках и во внеурочное время)</a:t>
            </a:r>
          </a:p>
          <a:p>
            <a:r>
              <a:rPr lang="ru-RU" dirty="0" smtClean="0"/>
              <a:t>3) Званий и сертификатов (участие в конкурсах, фестивалях)</a:t>
            </a:r>
          </a:p>
          <a:p>
            <a:r>
              <a:rPr lang="ru-RU" dirty="0" smtClean="0"/>
              <a:t>4)Олимпийский (участие в очных олимпиадах)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845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На сайте расположена рейтинговая </a:t>
            </a:r>
            <a:r>
              <a:rPr lang="ru-RU" sz="2400" dirty="0" smtClean="0"/>
              <a:t>таблица, которая заполняется в онлайн режиме и может быть просмотрена с любого гаджета.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22156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9144000" cy="4308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6258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pPr algn="ctr"/>
            <a:r>
              <a:rPr lang="ru-RU" dirty="0" smtClean="0"/>
              <a:t>Что дает эта система?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175296327"/>
              </p:ext>
            </p:extLst>
          </p:nvPr>
        </p:nvGraphicFramePr>
        <p:xfrm>
          <a:off x="827584" y="1268760"/>
          <a:ext cx="7772400" cy="534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Учителю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Ученику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Сокращается время и повышается качество  мониторинга текущей ситуации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Ускоряет процесс получения информации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Реализуется</a:t>
                      </a:r>
                      <a:r>
                        <a:rPr lang="ru-RU" baseline="0" dirty="0" smtClean="0"/>
                        <a:t> индивидуально – личностный подход к учащемуся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Дает возможность понимать,</a:t>
                      </a:r>
                      <a:r>
                        <a:rPr lang="ru-RU" baseline="0" dirty="0" smtClean="0"/>
                        <a:t> какой из аспектов требует доработки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Формируется системно – </a:t>
                      </a:r>
                      <a:r>
                        <a:rPr lang="ru-RU" dirty="0" err="1" smtClean="0"/>
                        <a:t>деятельностный</a:t>
                      </a:r>
                      <a:r>
                        <a:rPr lang="ru-RU" dirty="0" smtClean="0"/>
                        <a:t> подход к обучению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Развивает самоорганизацию, самоконтроль, </a:t>
                      </a:r>
                      <a:r>
                        <a:rPr lang="ru-RU" dirty="0" err="1" smtClean="0"/>
                        <a:t>самокоррекцию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Возможность исключить ошибку при оценивании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Способствует</a:t>
                      </a:r>
                      <a:r>
                        <a:rPr lang="ru-RU" baseline="0" dirty="0" smtClean="0"/>
                        <a:t> ускоренному развитию</a:t>
                      </a:r>
                      <a:endParaRPr lang="ru-RU" dirty="0"/>
                    </a:p>
                  </a:txBody>
                  <a:tcPr/>
                </a:tc>
              </a:tr>
              <a:tr h="949672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Перераспределение меры ответственности за результат образовательной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Расширяет представление о</a:t>
                      </a:r>
                      <a:r>
                        <a:rPr lang="ru-RU" baseline="0" dirty="0" smtClean="0"/>
                        <a:t> месте и роли учащегося в образовательном пространстве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Улучшается качество образовательного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Позволяет наглядно оценить</a:t>
                      </a:r>
                      <a:r>
                        <a:rPr lang="ru-RU" baseline="0" dirty="0" smtClean="0"/>
                        <a:t> и проанализировать текущую ситуацию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6159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420888"/>
            <a:ext cx="7772400" cy="35989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Как оптимизировать деятельность учителя, сократить время обработки данных мониторинга?</a:t>
            </a:r>
          </a:p>
          <a:p>
            <a:r>
              <a:rPr lang="ru-RU" dirty="0" smtClean="0"/>
              <a:t>Как повысить качество образовательного процесса?</a:t>
            </a:r>
          </a:p>
          <a:p>
            <a:r>
              <a:rPr lang="ru-RU" dirty="0" smtClean="0"/>
              <a:t>Как способствовать развитию личности учащегося нового поколения в соответствии с современными образовательными стандартами?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916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Контроль результатов </a:t>
            </a:r>
            <a:r>
              <a:rPr lang="ru-RU" sz="2800" dirty="0" err="1" smtClean="0"/>
              <a:t>учебно</a:t>
            </a:r>
            <a:r>
              <a:rPr lang="ru-RU" sz="2800" dirty="0" smtClean="0"/>
              <a:t> – познавательной деятельности на основе данных электронного журнала.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9144000" cy="418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593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24561"/>
            <a:ext cx="7772400" cy="421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878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15" y="1217536"/>
            <a:ext cx="8825582" cy="437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201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Традиционная 5-балльная система</a:t>
            </a:r>
          </a:p>
          <a:p>
            <a:pPr marL="0" indent="0" algn="ctr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е учитывает абсолютный уровень знаний</a:t>
            </a:r>
          </a:p>
          <a:p>
            <a:pPr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е всегда ясны критерии </a:t>
            </a:r>
          </a:p>
          <a:p>
            <a:pPr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е подразумевает функцию самоконтроля и самооценки</a:t>
            </a:r>
          </a:p>
          <a:p>
            <a:pPr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е учитывает  индивидуальные достижения в комплексе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774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Рейтинг.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D:\Виктор\Биржа\Котировки\reyt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7028911" cy="46302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4388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Многообразие обучающих и </a:t>
            </a:r>
            <a:br>
              <a:rPr lang="ru-RU" sz="3200" dirty="0" smtClean="0"/>
            </a:br>
            <a:r>
              <a:rPr lang="ru-RU" sz="3200" dirty="0" err="1" smtClean="0"/>
              <a:t>контрольно</a:t>
            </a:r>
            <a:r>
              <a:rPr lang="ru-RU" sz="3200" dirty="0" smtClean="0"/>
              <a:t> – измерительных материалов.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Starlight 7 </a:t>
            </a:r>
            <a:r>
              <a:rPr lang="ru-RU" dirty="0">
                <a:hlinkClick r:id="rId2"/>
              </a:rPr>
              <a:t>класс - учебник</a:t>
            </a:r>
            <a:endParaRPr lang="ru-RU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Starlight 7 </a:t>
            </a:r>
            <a:r>
              <a:rPr lang="ru-RU" dirty="0">
                <a:hlinkClick r:id="rId3"/>
              </a:rPr>
              <a:t>класс - рабочая тетрадь</a:t>
            </a:r>
            <a:endParaRPr lang="ru-RU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Starlight 7 </a:t>
            </a:r>
            <a:r>
              <a:rPr lang="ru-RU" dirty="0">
                <a:hlinkClick r:id="rId4"/>
              </a:rPr>
              <a:t>класс - книга для учителя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Starlight </a:t>
            </a:r>
            <a:r>
              <a:rPr lang="en-US" dirty="0">
                <a:hlinkClick r:id="rId5"/>
              </a:rPr>
              <a:t>7 </a:t>
            </a:r>
            <a:r>
              <a:rPr lang="ru-RU" dirty="0">
                <a:hlinkClick r:id="rId5"/>
              </a:rPr>
              <a:t>класс - контрольные задания</a:t>
            </a:r>
            <a:endParaRPr lang="ru-RU" dirty="0"/>
          </a:p>
          <a:p>
            <a:pPr marL="0" indent="0">
              <a:buNone/>
            </a:pPr>
            <a:r>
              <a:rPr lang="en-US" dirty="0">
                <a:hlinkClick r:id="rId6"/>
              </a:rPr>
              <a:t>Starlight 7 </a:t>
            </a:r>
            <a:r>
              <a:rPr lang="ru-RU" dirty="0">
                <a:hlinkClick r:id="rId6"/>
              </a:rPr>
              <a:t>класс - тренировочные упражнения в формате ГИА</a:t>
            </a:r>
            <a:endParaRPr lang="ru-RU" dirty="0"/>
          </a:p>
          <a:p>
            <a:pPr marL="0" indent="0">
              <a:buNone/>
            </a:pPr>
            <a:r>
              <a:rPr lang="en-US" dirty="0">
                <a:hlinkClick r:id="rId7"/>
              </a:rPr>
              <a:t>Starlight 7 </a:t>
            </a:r>
            <a:r>
              <a:rPr lang="ru-RU" dirty="0">
                <a:hlinkClick r:id="rId7"/>
              </a:rPr>
              <a:t>класс - </a:t>
            </a:r>
            <a:r>
              <a:rPr lang="ru-RU" dirty="0" err="1">
                <a:hlinkClick r:id="rId7"/>
              </a:rPr>
              <a:t>аудиокурс</a:t>
            </a:r>
            <a:r>
              <a:rPr lang="ru-RU" dirty="0">
                <a:hlinkClick r:id="rId7"/>
              </a:rPr>
              <a:t> для занятий в классе</a:t>
            </a:r>
            <a:endParaRPr lang="ru-RU" dirty="0"/>
          </a:p>
          <a:p>
            <a:pPr marL="0" indent="0">
              <a:buNone/>
            </a:pPr>
            <a:r>
              <a:rPr lang="en-US" dirty="0">
                <a:hlinkClick r:id="rId8"/>
              </a:rPr>
              <a:t>Starlight 7 </a:t>
            </a:r>
            <a:r>
              <a:rPr lang="ru-RU" dirty="0">
                <a:hlinkClick r:id="rId8"/>
              </a:rPr>
              <a:t>класс - </a:t>
            </a:r>
            <a:r>
              <a:rPr lang="ru-RU" dirty="0" err="1">
                <a:hlinkClick r:id="rId8"/>
              </a:rPr>
              <a:t>аудиокурс</a:t>
            </a:r>
            <a:r>
              <a:rPr lang="ru-RU" dirty="0">
                <a:hlinkClick r:id="rId8"/>
              </a:rPr>
              <a:t> для занятий </a:t>
            </a:r>
            <a:r>
              <a:rPr lang="ru-RU" dirty="0" smtClean="0">
                <a:hlinkClick r:id="rId8"/>
              </a:rPr>
              <a:t>дома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Учебный материал разбит на МОДУЛИ.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7046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оценивать? Как это делать?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Цель обучения английскому языку – научить решать КОММУНИКАТИВНЫЕ ЗАДАЧИ.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устно                                письменно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Учебный материал Модуля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                             </a:t>
            </a:r>
            <a:r>
              <a:rPr lang="ru-RU" dirty="0" smtClean="0"/>
              <a:t>задания,                  задания,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    которые развивают       которые решают</a:t>
            </a:r>
          </a:p>
          <a:p>
            <a:pPr marL="0" indent="0" algn="just">
              <a:buNone/>
            </a:pPr>
            <a:r>
              <a:rPr lang="ru-RU" dirty="0" smtClean="0"/>
              <a:t>                        навык                  коммуникативную задачу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275856" y="2276872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80112" y="2276872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067944" y="4005064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553270" y="407707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284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630</TotalTime>
  <Words>792</Words>
  <Application>Microsoft Office PowerPoint</Application>
  <PresentationFormat>Экран (4:3)</PresentationFormat>
  <Paragraphs>136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Справедливость</vt:lpstr>
      <vt:lpstr>Мониторинг успеваемости и качества учебной деятельности.</vt:lpstr>
      <vt:lpstr>Слайд 2</vt:lpstr>
      <vt:lpstr>Контроль результатов учебно – познавательной деятельности на основе данных электронного журнала.</vt:lpstr>
      <vt:lpstr>Слайд 4</vt:lpstr>
      <vt:lpstr>Слайд 5</vt:lpstr>
      <vt:lpstr>Недостатки:</vt:lpstr>
      <vt:lpstr>Рейтинг.</vt:lpstr>
      <vt:lpstr>Многообразие обучающих и  контрольно – измерительных материалов.</vt:lpstr>
      <vt:lpstr>Что оценивать? Как это делать?</vt:lpstr>
      <vt:lpstr>Слайд 10</vt:lpstr>
      <vt:lpstr>Каким образом работает система?</vt:lpstr>
      <vt:lpstr>Учащиеся знакомятся с Критериями оценивания деятельности. Например, Speaking:</vt:lpstr>
      <vt:lpstr>Слайд 13</vt:lpstr>
      <vt:lpstr>На сайте расположена рейтинговая таблица, которая заполняется в онлайн режиме и может быть просмотрена с любого гаджета.</vt:lpstr>
      <vt:lpstr>Что дает эта система?</vt:lpstr>
      <vt:lpstr>Слайд 16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успеваемости и качества учебной деятельности.</dc:title>
  <dc:creator>*</dc:creator>
  <cp:lastModifiedBy>dns</cp:lastModifiedBy>
  <cp:revision>20</cp:revision>
  <dcterms:created xsi:type="dcterms:W3CDTF">2017-10-19T12:18:46Z</dcterms:created>
  <dcterms:modified xsi:type="dcterms:W3CDTF">2008-12-31T21:34:46Z</dcterms:modified>
</cp:coreProperties>
</file>